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7" r:id="rId2"/>
    <p:sldId id="402" r:id="rId3"/>
    <p:sldId id="258" r:id="rId4"/>
    <p:sldId id="301" r:id="rId5"/>
    <p:sldId id="391" r:id="rId6"/>
    <p:sldId id="396" r:id="rId7"/>
    <p:sldId id="395" r:id="rId8"/>
    <p:sldId id="394" r:id="rId9"/>
    <p:sldId id="403" r:id="rId10"/>
    <p:sldId id="392" r:id="rId11"/>
    <p:sldId id="404" r:id="rId12"/>
    <p:sldId id="269" r:id="rId13"/>
    <p:sldId id="313" r:id="rId14"/>
    <p:sldId id="314" r:id="rId15"/>
    <p:sldId id="315" r:id="rId16"/>
    <p:sldId id="316" r:id="rId17"/>
    <p:sldId id="405" r:id="rId18"/>
    <p:sldId id="312" r:id="rId19"/>
    <p:sldId id="295" r:id="rId20"/>
    <p:sldId id="390" r:id="rId21"/>
    <p:sldId id="296" r:id="rId22"/>
    <p:sldId id="302" r:id="rId23"/>
    <p:sldId id="303" r:id="rId24"/>
    <p:sldId id="304" r:id="rId25"/>
    <p:sldId id="311" r:id="rId26"/>
    <p:sldId id="369" r:id="rId27"/>
    <p:sldId id="370" r:id="rId28"/>
    <p:sldId id="371" r:id="rId29"/>
    <p:sldId id="372" r:id="rId30"/>
    <p:sldId id="368" r:id="rId31"/>
    <p:sldId id="374" r:id="rId32"/>
    <p:sldId id="375" r:id="rId33"/>
    <p:sldId id="398" r:id="rId34"/>
    <p:sldId id="399" r:id="rId35"/>
    <p:sldId id="400" r:id="rId36"/>
    <p:sldId id="406" r:id="rId37"/>
    <p:sldId id="274" r:id="rId38"/>
    <p:sldId id="358" r:id="rId39"/>
    <p:sldId id="379" r:id="rId40"/>
    <p:sldId id="401" r:id="rId41"/>
    <p:sldId id="359" r:id="rId42"/>
    <p:sldId id="360" r:id="rId43"/>
    <p:sldId id="380" r:id="rId44"/>
    <p:sldId id="381" r:id="rId45"/>
    <p:sldId id="357" r:id="rId46"/>
    <p:sldId id="288" r:id="rId47"/>
    <p:sldId id="294" r:id="rId48"/>
    <p:sldId id="385" r:id="rId49"/>
    <p:sldId id="387" r:id="rId50"/>
    <p:sldId id="386" r:id="rId51"/>
    <p:sldId id="388" r:id="rId52"/>
    <p:sldId id="361" r:id="rId53"/>
    <p:sldId id="378" r:id="rId54"/>
    <p:sldId id="377" r:id="rId55"/>
    <p:sldId id="376" r:id="rId56"/>
    <p:sldId id="362" r:id="rId57"/>
    <p:sldId id="363" r:id="rId58"/>
    <p:sldId id="297" r:id="rId59"/>
    <p:sldId id="408" r:id="rId60"/>
    <p:sldId id="318" r:id="rId61"/>
    <p:sldId id="319" r:id="rId62"/>
    <p:sldId id="320" r:id="rId63"/>
    <p:sldId id="321" r:id="rId64"/>
    <p:sldId id="322" r:id="rId65"/>
    <p:sldId id="323" r:id="rId66"/>
    <p:sldId id="324" r:id="rId67"/>
    <p:sldId id="326" r:id="rId68"/>
    <p:sldId id="327" r:id="rId69"/>
    <p:sldId id="328" r:id="rId70"/>
    <p:sldId id="334" r:id="rId71"/>
    <p:sldId id="335" r:id="rId72"/>
    <p:sldId id="336" r:id="rId73"/>
    <p:sldId id="339" r:id="rId74"/>
    <p:sldId id="340" r:id="rId75"/>
    <p:sldId id="341" r:id="rId76"/>
    <p:sldId id="342" r:id="rId77"/>
    <p:sldId id="352" r:id="rId78"/>
    <p:sldId id="344" r:id="rId79"/>
    <p:sldId id="345" r:id="rId80"/>
    <p:sldId id="346" r:id="rId81"/>
    <p:sldId id="347" r:id="rId82"/>
    <p:sldId id="348" r:id="rId83"/>
    <p:sldId id="349" r:id="rId84"/>
    <p:sldId id="350" r:id="rId85"/>
    <p:sldId id="351" r:id="rId86"/>
    <p:sldId id="382" r:id="rId87"/>
    <p:sldId id="383" r:id="rId88"/>
    <p:sldId id="384" r:id="rId89"/>
    <p:sldId id="354" r:id="rId90"/>
    <p:sldId id="409" r:id="rId91"/>
    <p:sldId id="407" r:id="rId92"/>
    <p:sldId id="389" r:id="rId93"/>
    <p:sldId id="281" r:id="rId94"/>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B3A2C7"/>
    <a:srgbClr val="AD9AAD"/>
    <a:srgbClr val="F19B97"/>
    <a:srgbClr val="FCD766"/>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4217" autoAdjust="0"/>
  </p:normalViewPr>
  <p:slideViewPr>
    <p:cSldViewPr snapToGrid="0">
      <p:cViewPr varScale="1">
        <p:scale>
          <a:sx n="73" d="100"/>
          <a:sy n="73" d="100"/>
        </p:scale>
        <p:origin x="1003" y="72"/>
      </p:cViewPr>
      <p:guideLst>
        <p:guide orient="horz" pos="2160"/>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接口维度聚合：这个维度是把实时收到的数据按照接口名维度实时聚合在一起，这样就可以得到每个接口的每秒请求量、平均耗时、成功率等信息。</a:t>
            </a:r>
          </a:p>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机器维度聚合：这个维度是把实时收到的数据按照调用的节点维度聚合在一起，这样就可以从单机维度去查看每个接口的实时请求量、平均耗时等信息。</a:t>
            </a:r>
          </a:p>
          <a:p>
            <a:r>
              <a:rPr lang="zh-CN" altLang="en-US" dirty="0"/>
              <a:t>聚合后的存储</a:t>
            </a:r>
            <a:endParaRPr lang="en-US" altLang="zh-CN" dirty="0"/>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全文检索数据库：比如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Elasticsearch</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，以倒排索引的数据结构存储，需要查询的时候，根据索引来查询。</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时序数据库：比如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OpenTSDB</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，以时序序列数据的方式存储，查询的时候按照时序如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1min</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5min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等维度来查询。</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3966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38165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2021/8/4</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2021/8/4</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89.png"/><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2.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909679" y="1251396"/>
            <a:ext cx="10594768" cy="4355207"/>
            <a:chOff x="866136" y="1070775"/>
            <a:chExt cx="10594768" cy="4355207"/>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
        <p:nvSpPr>
          <p:cNvPr id="31" name="文本框 30">
            <a:extLst>
              <a:ext uri="{FF2B5EF4-FFF2-40B4-BE49-F238E27FC236}">
                <a16:creationId xmlns:a16="http://schemas.microsoft.com/office/drawing/2014/main" id="{32BA0DAD-4DF8-4034-80BB-9726A69714AC}"/>
              </a:ext>
            </a:extLst>
          </p:cNvPr>
          <p:cNvSpPr txBox="1"/>
          <p:nvPr/>
        </p:nvSpPr>
        <p:spPr>
          <a:xfrm>
            <a:off x="10307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478356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分布式特性</a:t>
            </a:r>
            <a:endParaRPr lang="en-US" altLang="zh-CN" sz="2000" b="1" spc="300" dirty="0">
              <a:solidFill>
                <a:schemeClr val="bg1"/>
              </a:solidFill>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85364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031999"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788BA9"/>
                </a:solidFill>
              </a:rPr>
              <a:t>分布式的诞生，源于对性能、可用性及可扩展性的不懈追求。</a:t>
            </a:r>
            <a:endParaRPr lang="zh-CN" altLang="en-US" dirty="0">
              <a:solidFill>
                <a:srgbClr val="788BA9"/>
              </a:solidFill>
            </a:endParaRPr>
          </a:p>
        </p:txBody>
      </p:sp>
      <p:sp>
        <p:nvSpPr>
          <p:cNvPr id="38" name="矩形 37">
            <a:extLst>
              <a:ext uri="{FF2B5EF4-FFF2-40B4-BE49-F238E27FC236}">
                <a16:creationId xmlns:a16="http://schemas.microsoft.com/office/drawing/2014/main" id="{0566516C-43FF-4500-9ACF-DD301076DD1E}"/>
              </a:ext>
            </a:extLst>
          </p:cNvPr>
          <p:cNvSpPr/>
          <p:nvPr/>
        </p:nvSpPr>
        <p:spPr>
          <a:xfrm>
            <a:off x="4783567"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l"/>
              <a:defRPr/>
            </a:pPr>
            <a:r>
              <a:rPr lang="zh-CN" altLang="en-US" b="1" dirty="0">
                <a:solidFill>
                  <a:srgbClr val="788BA9"/>
                </a:solidFill>
                <a:sym typeface="+mn-lt"/>
              </a:rPr>
              <a:t>高性能</a:t>
            </a:r>
            <a:endParaRPr lang="zh-CN" altLang="en-US"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高可用</a:t>
            </a:r>
            <a:endParaRPr lang="en-US" altLang="zh-CN"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8535135"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rgbClr val="788BA9"/>
                </a:solidFill>
              </a:rPr>
              <a:t>分布式计算</a:t>
            </a:r>
          </a:p>
          <a:p>
            <a:pPr marL="285750" indent="-285750">
              <a:buFont typeface="Wingdings" panose="05000000000000000000" pitchFamily="2" charset="2"/>
              <a:buChar char="l"/>
            </a:pPr>
            <a:r>
              <a:rPr lang="zh-CN" altLang="en-US" b="1" dirty="0">
                <a:solidFill>
                  <a:srgbClr val="788BA9"/>
                </a:solidFill>
              </a:rPr>
              <a:t>分布式存储</a:t>
            </a:r>
          </a:p>
          <a:p>
            <a:pPr marL="285750" indent="-285750">
              <a:buFont typeface="Wingdings" panose="05000000000000000000" pitchFamily="2" charset="2"/>
              <a:buChar char="l"/>
            </a:pPr>
            <a:r>
              <a:rPr lang="zh-CN" altLang="en-US" b="1" dirty="0">
                <a:solidFill>
                  <a:srgbClr val="788BA9"/>
                </a:solidFill>
              </a:rPr>
              <a:t>分布式通信</a:t>
            </a:r>
          </a:p>
          <a:p>
            <a:pPr marL="285750" indent="-285750">
              <a:buFont typeface="Wingdings" panose="05000000000000000000" pitchFamily="2" charset="2"/>
              <a:buChar char="l"/>
            </a:pPr>
            <a:r>
              <a:rPr lang="zh-CN" altLang="en-US" b="1" dirty="0">
                <a:solidFill>
                  <a:srgbClr val="788BA9"/>
                </a:solidFill>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1897354" y="836126"/>
            <a:ext cx="891591"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Why</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5584642" y="836126"/>
            <a:ext cx="1021433"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What</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9336210" y="836126"/>
            <a:ext cx="1202702"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Where</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908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456566" y="1366455"/>
            <a:ext cx="5660572" cy="4192943"/>
          </a:xfrm>
          <a:prstGeom prst="rect">
            <a:avLst/>
          </a:prstGeom>
        </p:spPr>
        <p:txBody>
          <a:bodyPr wrap="square">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760230"/>
            <a:ext cx="9127672" cy="272382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什么是 </a:t>
            </a:r>
            <a:r>
              <a:rPr lang="en-US" altLang="zh-CN" b="1" dirty="0">
                <a:solidFill>
                  <a:srgbClr val="D67A71"/>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726240"/>
            <a:ext cx="9127672" cy="45890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9F849788-EBAC-4B13-AB75-2048B4F716B1}"/>
              </a:ext>
            </a:extLst>
          </p:cNvPr>
          <p:cNvGrpSpPr/>
          <p:nvPr/>
        </p:nvGrpSpPr>
        <p:grpSpPr>
          <a:xfrm>
            <a:off x="1385787" y="626269"/>
            <a:ext cx="4378414" cy="2409031"/>
            <a:chOff x="1385787" y="626269"/>
            <a:chExt cx="4378414" cy="240903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CAP</a:t>
              </a:r>
              <a:endParaRPr lang="zh-CN" altLang="en-US" sz="1800" b="1" dirty="0">
                <a:solidFill>
                  <a:prstClr val="white"/>
                </a:solidFill>
                <a:latin typeface="微软雅黑" pitchFamily="34" charset="-122"/>
                <a:ea typeface="微软雅黑"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13755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dirty="0">
                <a:solidFill>
                  <a:sysClr val="windowText" lastClr="000000"/>
                </a:solidFill>
                <a:latin typeface="微软雅黑" pitchFamily="34" charset="-122"/>
                <a:ea typeface="微软雅黑"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6765922" y="626269"/>
            <a:ext cx="4403040" cy="2409031"/>
            <a:chOff x="6765922" y="626269"/>
            <a:chExt cx="4403040" cy="2409031"/>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BASE</a:t>
              </a:r>
              <a:endParaRPr lang="zh-CN" altLang="zh-CN" b="1" dirty="0">
                <a:solidFill>
                  <a:schemeClr val="bg1"/>
                </a:solidFill>
                <a:latin typeface="微软雅黑" pitchFamily="34" charset="-122"/>
                <a:ea typeface="微软雅黑"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28990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6765922" y="3242192"/>
            <a:ext cx="4702178"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b="1" dirty="0">
                <a:solidFill>
                  <a:srgbClr val="788BA9"/>
                </a:solidFill>
                <a:latin typeface="微软雅黑" panose="020B0503020204020204" pitchFamily="34" charset="-122"/>
                <a:ea typeface="微软雅黑" panose="020B0503020204020204" pitchFamily="34" charset="-122"/>
                <a:cs typeface="+mn-ea"/>
              </a:rPr>
              <a:t>权衡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1300299" y="3271868"/>
            <a:ext cx="4463902"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b="1" dirty="0">
                <a:solidFill>
                  <a:srgbClr val="788BA9"/>
                </a:solidFill>
                <a:latin typeface="微软雅黑" panose="020B0503020204020204" pitchFamily="34" charset="-122"/>
                <a:ea typeface="微软雅黑" panose="020B0503020204020204" pitchFamily="34" charset="-122"/>
                <a:cs typeface="+mn-ea"/>
              </a:rPr>
              <a:t>最多</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b="1" dirty="0">
                <a:solidFill>
                  <a:srgbClr val="788BA9"/>
                </a:solidFill>
                <a:latin typeface="微软雅黑" panose="020B0503020204020204" pitchFamily="34" charset="-122"/>
                <a:ea typeface="微软雅黑" panose="020B0503020204020204" pitchFamily="34" charset="-122"/>
                <a:cs typeface="+mn-ea"/>
              </a:rPr>
              <a:t>两个</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5372100" y="5483359"/>
            <a:ext cx="6096000" cy="874407"/>
          </a:xfrm>
          <a:prstGeom prst="rect">
            <a:avLst/>
          </a:prstGeom>
        </p:spPr>
        <p:txBody>
          <a:bodyPr>
            <a:spAutoFit/>
          </a:bodyPr>
          <a:lstStyle/>
          <a:p>
            <a:pPr>
              <a:lnSpc>
                <a:spcPct val="150000"/>
              </a:lnSpc>
            </a:pPr>
            <a:r>
              <a:rPr lang="zh-CN" altLang="en-US" b="1" dirty="0">
                <a:solidFill>
                  <a:srgbClr val="D67A71"/>
                </a:solidFill>
              </a:rPr>
              <a:t>分布式系统领域没有银弹。针对不同场景，架构上要有不同的取舍。</a:t>
            </a:r>
            <a:endParaRPr lang="en-US" altLang="zh-CN" b="1" dirty="0">
              <a:solidFill>
                <a:srgbClr val="D67A71"/>
              </a:solidFill>
            </a:endParaRPr>
          </a:p>
        </p:txBody>
      </p:sp>
      <p:sp>
        <p:nvSpPr>
          <p:cNvPr id="21" name="矩形 20">
            <a:extLst>
              <a:ext uri="{FF2B5EF4-FFF2-40B4-BE49-F238E27FC236}">
                <a16:creationId xmlns:a16="http://schemas.microsoft.com/office/drawing/2014/main" id="{D18BE7E3-5810-47A9-A631-00841FDE5401}"/>
              </a:ext>
            </a:extLst>
          </p:cNvPr>
          <p:cNvSpPr/>
          <p:nvPr/>
        </p:nvSpPr>
        <p:spPr>
          <a:xfrm>
            <a:off x="5372100" y="4932878"/>
            <a:ext cx="4681090" cy="461665"/>
          </a:xfrm>
          <a:prstGeom prst="rect">
            <a:avLst/>
          </a:prstGeom>
          <a:noFill/>
        </p:spPr>
        <p:txBody>
          <a:bodyPr wrap="none" lIns="91440" tIns="45720" rIns="91440" bIns="45720">
            <a:spAutoFit/>
          </a:bodyPr>
          <a:lstStyle/>
          <a:p>
            <a:pPr algn="ct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CP</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BASE</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35717" y="909436"/>
            <a:ext cx="8320565"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6930313" y="4945959"/>
            <a:ext cx="4365983" cy="982406"/>
          </a:xfrm>
          <a:prstGeom prst="rect">
            <a:avLst/>
          </a:prstGeom>
        </p:spPr>
        <p:txBody>
          <a:bodyPr vert="horz" wrap="square" lIns="0" tIns="0" rIns="0" bIns="0" anchor="t" anchorCtr="0">
            <a:noAutofit/>
          </a:bodyPr>
          <a:lstStyle/>
          <a:p>
            <a:pPr>
              <a:lnSpc>
                <a:spcPct val="115000"/>
              </a:lnSpc>
              <a:spcAft>
                <a:spcPts val="0"/>
              </a:spcAft>
            </a:pPr>
            <a:r>
              <a:rPr lang="zh-CN" altLang="en-US" sz="1600" b="1" dirty="0">
                <a:solidFill>
                  <a:srgbClr val="788BA9"/>
                </a:solidFill>
                <a:cs typeface="+mn-ea"/>
              </a:rPr>
              <a:t>掌握程序员的内功心法</a:t>
            </a:r>
            <a:r>
              <a:rPr lang="en-US" altLang="zh-CN" sz="1600" b="1" dirty="0">
                <a:solidFill>
                  <a:srgbClr val="788BA9"/>
                </a:solidFill>
                <a:cs typeface="+mn-ea"/>
              </a:rPr>
              <a:t>——</a:t>
            </a:r>
            <a:r>
              <a:rPr lang="zh-CN" altLang="en-US" sz="1600" b="1" dirty="0">
                <a:solidFill>
                  <a:srgbClr val="788BA9"/>
                </a:solidFill>
                <a:cs typeface="+mn-ea"/>
              </a:rPr>
              <a:t>分布式系统知识</a:t>
            </a:r>
            <a:endParaRPr lang="en-US" altLang="zh-CN" sz="1600" b="1" dirty="0">
              <a:solidFill>
                <a:srgbClr val="788BA9"/>
              </a:solidFill>
              <a:cs typeface="+mn-ea"/>
            </a:endParaRPr>
          </a:p>
          <a:p>
            <a:pPr marL="285750" indent="-285750">
              <a:lnSpc>
                <a:spcPct val="115000"/>
              </a:lnSpc>
              <a:spcAft>
                <a:spcPts val="0"/>
              </a:spcAft>
              <a:buFont typeface="Wingdings" panose="05000000000000000000" pitchFamily="2" charset="2"/>
              <a:buChar char="l"/>
            </a:pPr>
            <a:r>
              <a:rPr lang="zh-CN" altLang="en-US" sz="1400" dirty="0">
                <a:solidFill>
                  <a:schemeClr val="bg1">
                    <a:lumMod val="50000"/>
                  </a:schemeClr>
                </a:solidFill>
                <a:latin typeface="+mn-ea"/>
                <a:cs typeface="+mn-ea"/>
              </a:rPr>
              <a:t>了解分布式系统架构的核心知识</a:t>
            </a:r>
            <a:endParaRPr lang="en-US" altLang="zh-CN" sz="1400" dirty="0">
              <a:solidFill>
                <a:schemeClr val="bg1">
                  <a:lumMod val="50000"/>
                </a:schemeClr>
              </a:solidFill>
              <a:latin typeface="+mn-ea"/>
              <a:cs typeface="+mn-ea"/>
            </a:endParaRPr>
          </a:p>
          <a:p>
            <a:pPr marL="285750" indent="-285750">
              <a:lnSpc>
                <a:spcPct val="115000"/>
              </a:lnSpc>
              <a:spcAft>
                <a:spcPts val="0"/>
              </a:spcAft>
              <a:buFont typeface="Wingdings" panose="05000000000000000000" pitchFamily="2" charset="2"/>
              <a:buChar char="l"/>
            </a:pPr>
            <a:r>
              <a:rPr lang="zh-CN" altLang="en-US" sz="1400" dirty="0">
                <a:solidFill>
                  <a:schemeClr val="bg1">
                    <a:lumMod val="50000"/>
                  </a:schemeClr>
                </a:solidFill>
                <a:latin typeface="+mn-ea"/>
                <a:cs typeface="+mn-ea"/>
              </a:rPr>
              <a:t>理论联系实际，并将知识点串联，融会贯通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7969310" y="4459487"/>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1895103" y="2189891"/>
            <a:ext cx="1897687" cy="1164919"/>
          </a:xfrm>
          <a:prstGeom prst="rect">
            <a:avLst/>
          </a:prstGeom>
        </p:spPr>
        <p:txBody>
          <a:bodyPr vert="horz" wrap="square" lIns="0" tIns="0" rIns="0" bIns="0" anchor="t" anchorCtr="0">
            <a:noAutofit/>
          </a:bodyPr>
          <a:lstStyle/>
          <a:p>
            <a:pPr marL="285750" indent="-285750">
              <a:buFont typeface="Wingdings" panose="05000000000000000000" pitchFamily="2" charset="2"/>
              <a:buChar char="l"/>
            </a:pP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概念繁多</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知识庞杂</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新兴技术层出不穷</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学习曲线比较陡峭</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1734487" y="1774393"/>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7558718" y="2011199"/>
            <a:ext cx="2738179" cy="2412801"/>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970" y="3436158"/>
            <a:ext cx="3108573" cy="214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1884618"/>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5462269" y="4900547"/>
            <a:ext cx="1481139" cy="1458912"/>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4543108" y="5019609"/>
            <a:ext cx="1295400" cy="1265238"/>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3820795" y="5146609"/>
            <a:ext cx="1028700" cy="1041400"/>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4265298" y="5529197"/>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7457760" y="5530786"/>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5113021" y="5548247"/>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5186047" y="5584763"/>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5276535" y="559428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5276535" y="5629212"/>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5186047" y="5676835"/>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5186047" y="5713347"/>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6203636" y="5508559"/>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6249673" y="5548251"/>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6333809" y="5657788"/>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6397309" y="5514913"/>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5311628" y="4127770"/>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7845762" y="5155688"/>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1220621" y="5186997"/>
            <a:ext cx="1723398"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选举 </a:t>
            </a:r>
            <a:r>
              <a:rPr lang="en-US" altLang="zh-CN" sz="2000" b="1" dirty="0">
                <a:solidFill>
                  <a:srgbClr val="D67A71"/>
                </a:solidFill>
                <a:latin typeface="微软雅黑" panose="020B0503020204020204" pitchFamily="34" charset="-122"/>
                <a:cs typeface="+mn-ea"/>
              </a:rPr>
              <a:t>Leader</a:t>
            </a:r>
            <a:endParaRPr lang="zh-CN" altLang="en-US" sz="2000"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3354388" y="3262660"/>
            <a:ext cx="7178040" cy="499624"/>
          </a:xfrm>
          <a:prstGeom prst="rect">
            <a:avLst/>
          </a:prstGeom>
          <a:noFill/>
        </p:spPr>
        <p:txBody>
          <a:bodyPr wrap="square">
            <a:spAutoFit/>
          </a:bodyPr>
          <a:lstStyle/>
          <a:p>
            <a:pPr>
              <a:lnSpc>
                <a:spcPct val="150000"/>
              </a:lnSpc>
            </a:pPr>
            <a:r>
              <a:rPr lang="en-US" altLang="zh-CN" sz="2000" i="1" dirty="0">
                <a:solidFill>
                  <a:srgbClr val="788BA9"/>
                </a:solidFill>
                <a:latin typeface="微软雅黑" panose="020B0503020204020204" pitchFamily="34" charset="-122"/>
                <a:ea typeface="微软雅黑" panose="020B0503020204020204" pitchFamily="34" charset="-122"/>
                <a:cs typeface="+mn-ea"/>
              </a:rPr>
              <a:t>Raft </a:t>
            </a:r>
            <a:r>
              <a:rPr lang="zh-CN" altLang="en-US" sz="2000"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a:off x="2944019" y="5390642"/>
            <a:ext cx="1171259" cy="1"/>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6132513" y="5390642"/>
            <a:ext cx="1924701"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4698366" y="4746072"/>
            <a:ext cx="1027917" cy="198607"/>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227" y="984808"/>
            <a:ext cx="7930057" cy="3559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183417" y="4887755"/>
            <a:ext cx="10718782" cy="1526187"/>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1079483" y="1537552"/>
            <a:ext cx="9669779"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b="1" dirty="0">
                <a:solidFill>
                  <a:srgbClr val="788BA9"/>
                </a:solidFill>
                <a:latin typeface="微软雅黑" panose="020B0503020204020204" pitchFamily="34" charset="-122"/>
                <a:ea typeface="微软雅黑" panose="020B0503020204020204" pitchFamily="34" charset="-122"/>
                <a:cs typeface="+mn-ea"/>
              </a:rPr>
              <a:t>周期性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617" y="1041372"/>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35163" y="90283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744" y="3611956"/>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93062" y="3552212"/>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404246" y="2012135"/>
            <a:ext cx="3008785"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126644" y="2012135"/>
            <a:ext cx="2865349" cy="58477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382003" y="4595796"/>
            <a:ext cx="3229628"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26644" y="4659015"/>
            <a:ext cx="2941990"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1596" y="3972709"/>
            <a:ext cx="5337802" cy="28144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8846" y="1071520"/>
            <a:ext cx="5337802" cy="281447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4976529" y="2040879"/>
            <a:ext cx="4636101" cy="1323439"/>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4976529" y="4989855"/>
            <a:ext cx="4761831"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4651135" y="1906814"/>
            <a:ext cx="2918803"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1098711" y="2602027"/>
            <a:ext cx="246680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826000" y="2566001"/>
            <a:ext cx="25598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496156" y="4817517"/>
            <a:ext cx="25714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8509391" y="2568341"/>
            <a:ext cx="3180165"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657391"/>
            <a:ext cx="3152668" cy="1084464"/>
          </a:xfrm>
          <a:prstGeom prst="rect">
            <a:avLst/>
          </a:prstGeom>
          <a:noFill/>
        </p:spPr>
        <p:txBody>
          <a:bodyPr wrap="square" rtlCol="0" anchor="ctr">
            <a:spAutoFit/>
          </a:bodyPr>
          <a:lstStyle/>
          <a:p>
            <a:pPr algn="ctr">
              <a:lnSpc>
                <a:spcPct val="150000"/>
              </a:lnSpc>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6992528" y="4817517"/>
            <a:ext cx="2483323"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693479"/>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b="1" dirty="0">
                <a:solidFill>
                  <a:srgbClr val="788BA9"/>
                </a:solidFill>
                <a:latin typeface="微软雅黑" panose="020B0503020204020204" pitchFamily="34" charset="-122"/>
                <a:ea typeface="微软雅黑" panose="020B0503020204020204" pitchFamily="34" charset="-122"/>
                <a:cs typeface="+mn-ea"/>
              </a:rPr>
              <a:t>log index</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b="1" dirty="0">
                <a:solidFill>
                  <a:srgbClr val="788BA9"/>
                </a:solidFill>
                <a:latin typeface="微软雅黑" panose="020B0503020204020204" pitchFamily="34" charset="-122"/>
                <a:ea typeface="微软雅黑" panose="020B0503020204020204" pitchFamily="34" charset="-122"/>
                <a:cs typeface="+mn-ea"/>
              </a:rPr>
              <a:t>log entry</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b="1" dirty="0">
                <a:solidFill>
                  <a:srgbClr val="788BA9"/>
                </a:solidFill>
                <a:latin typeface="微软雅黑" panose="020B0503020204020204" pitchFamily="34" charset="-122"/>
                <a:ea typeface="微软雅黑" panose="020B0503020204020204" pitchFamily="34" charset="-122"/>
                <a:cs typeface="+mn-ea"/>
              </a:rPr>
              <a:t>Term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0" y="1732025"/>
            <a:ext cx="5248268" cy="39382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193819"/>
            <a:ext cx="6096000" cy="1754326"/>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183417" y="1258233"/>
            <a:ext cx="9550417" cy="1323439"/>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Gossip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2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20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20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6105412" y="3652177"/>
            <a:ext cx="4808398" cy="2739868"/>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54162"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消息的延迟</a:t>
              </a:r>
              <a:endParaRPr lang="zh-CN" altLang="en-US" sz="1600"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23330"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消息冗余</a:t>
              </a:r>
              <a:endParaRPr lang="zh-CN" altLang="en-US" sz="16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923996" y="3672084"/>
            <a:ext cx="4790272" cy="2719961"/>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79859"/>
            </a:xfrm>
            <a:prstGeom prst="rect">
              <a:avLst/>
            </a:prstGeom>
            <a:noFill/>
          </p:spPr>
          <p:txBody>
            <a:bodyPr wrap="square">
              <a:spAutoFit/>
            </a:bodyPr>
            <a:lstStyle/>
            <a:p>
              <a:pPr algn="ctr"/>
              <a:r>
                <a:rPr lang="zh-CN" altLang="en-US" sz="1600" b="1" i="0" dirty="0">
                  <a:solidFill>
                    <a:schemeClr val="bg1"/>
                  </a:solidFill>
                  <a:effectLst/>
                  <a:latin typeface="微软雅黑" panose="020B0503020204020204" pitchFamily="34" charset="-122"/>
                  <a:ea typeface="微软雅黑" panose="020B0503020204020204" pitchFamily="34" charset="-122"/>
                </a:rPr>
                <a:t>扩展性</a:t>
              </a:r>
              <a:endParaRPr lang="zh-CN" altLang="en-US" sz="1600"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1971396" y="2857017"/>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7171359" y="2891365"/>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743969"/>
            <a:ext cx="6435072" cy="4300773"/>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5930359" y="2052608"/>
            <a:ext cx="5598924" cy="3046988"/>
          </a:xfrm>
          <a:prstGeom prst="rect">
            <a:avLst/>
          </a:prstGeom>
          <a:noFill/>
        </p:spPr>
        <p:txBody>
          <a:bodyPr wrap="square">
            <a:spAutoFit/>
          </a:bodyPr>
          <a:lstStyle/>
          <a:p>
            <a:pPr algn="l"/>
            <a:r>
              <a:rPr lang="en-US" altLang="zh-CN" sz="2400" dirty="0">
                <a:solidFill>
                  <a:schemeClr val="bg1">
                    <a:lumMod val="50000"/>
                  </a:schemeClr>
                </a:solidFill>
                <a:latin typeface="Open Sans" panose="020B0606030504020204" pitchFamily="34" charset="0"/>
              </a:rPr>
              <a:t>Gossip </a:t>
            </a:r>
            <a:r>
              <a:rPr lang="zh-CN" altLang="en-US" sz="2400" dirty="0">
                <a:solidFill>
                  <a:schemeClr val="bg1">
                    <a:lumMod val="50000"/>
                  </a:schemeClr>
                </a:solidFill>
                <a:latin typeface="Open Sans" panose="020B0606030504020204" pitchFamily="34" charset="0"/>
              </a:rPr>
              <a:t>过程是</a:t>
            </a:r>
            <a:r>
              <a:rPr lang="zh-CN" altLang="en-US" sz="2400" b="1" dirty="0">
                <a:solidFill>
                  <a:srgbClr val="788BA9"/>
                </a:solidFill>
                <a:latin typeface="Open Sans" panose="020B0606030504020204" pitchFamily="34" charset="0"/>
              </a:rPr>
              <a:t>异步</a:t>
            </a:r>
            <a:r>
              <a:rPr lang="zh-CN" altLang="en-US" sz="2400" dirty="0">
                <a:solidFill>
                  <a:schemeClr val="bg1">
                    <a:lumMod val="50000"/>
                  </a:schemeClr>
                </a:solidFill>
                <a:latin typeface="Open Sans" panose="020B0606030504020204" pitchFamily="34" charset="0"/>
              </a:rPr>
              <a:t>的。</a:t>
            </a:r>
            <a:endParaRPr lang="en-US" altLang="zh-CN" sz="2400" dirty="0">
              <a:solidFill>
                <a:schemeClr val="bg1">
                  <a:lumMod val="50000"/>
                </a:schemeClr>
              </a:solidFill>
              <a:latin typeface="Open Sans" panose="020B0606030504020204" pitchFamily="34" charset="0"/>
            </a:endParaRPr>
          </a:p>
          <a:p>
            <a:pPr algn="l"/>
            <a:r>
              <a:rPr lang="en-US" altLang="zh-CN" sz="2400" dirty="0" err="1">
                <a:solidFill>
                  <a:schemeClr val="bg1">
                    <a:lumMod val="50000"/>
                  </a:schemeClr>
                </a:solidFill>
                <a:latin typeface="Open Sans" panose="020B0606030504020204" pitchFamily="34" charset="0"/>
              </a:rPr>
              <a:t>Goosip</a:t>
            </a:r>
            <a:r>
              <a:rPr lang="en-US" altLang="zh-CN" sz="2400" dirty="0">
                <a:solidFill>
                  <a:schemeClr val="bg1">
                    <a:lumMod val="50000"/>
                  </a:schemeClr>
                </a:solidFill>
                <a:latin typeface="Open Sans" panose="020B0606030504020204" pitchFamily="34" charset="0"/>
              </a:rPr>
              <a:t> </a:t>
            </a:r>
            <a:r>
              <a:rPr lang="zh-CN" altLang="en-US" sz="2400"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2400" dirty="0">
              <a:solidFill>
                <a:schemeClr val="bg1">
                  <a:lumMod val="50000"/>
                </a:schemeClr>
              </a:solidFill>
              <a:latin typeface="Open Sans" panose="020B0606030504020204" pitchFamily="34" charset="0"/>
            </a:endParaRPr>
          </a:p>
          <a:p>
            <a:pPr algn="l"/>
            <a:r>
              <a:rPr lang="zh-CN" altLang="en-US" sz="2400"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2400" b="1" dirty="0">
                <a:solidFill>
                  <a:srgbClr val="788BA9"/>
                </a:solidFill>
                <a:latin typeface="Open Sans" panose="020B0606030504020204" pitchFamily="34" charset="0"/>
              </a:rPr>
              <a:t>最终一致性协议（</a:t>
            </a:r>
            <a:r>
              <a:rPr lang="en-US" altLang="zh-CN" sz="2400" b="1" dirty="0">
                <a:solidFill>
                  <a:srgbClr val="788BA9"/>
                </a:solidFill>
                <a:latin typeface="Open Sans" panose="020B0606030504020204" pitchFamily="34" charset="0"/>
              </a:rPr>
              <a:t>BASE</a:t>
            </a:r>
            <a:r>
              <a:rPr lang="zh-CN" altLang="en-US" sz="2400" b="1" dirty="0">
                <a:solidFill>
                  <a:srgbClr val="788BA9"/>
                </a:solidFill>
                <a:latin typeface="Open Sans" panose="020B0606030504020204" pitchFamily="34" charset="0"/>
              </a:rPr>
              <a:t>）</a:t>
            </a:r>
            <a:r>
              <a:rPr lang="zh-CN" altLang="en-US" sz="2400"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1183417" y="1277250"/>
            <a:ext cx="8510270" cy="3273717"/>
          </a:xfrm>
          <a:prstGeom prst="rect">
            <a:avLst/>
          </a:prstGeom>
          <a:noFill/>
        </p:spPr>
        <p:txBody>
          <a:bodyPr wrap="square">
            <a:spAutoFit/>
          </a:bodyPr>
          <a:lstStyle/>
          <a:p>
            <a:pPr algn="l">
              <a:lnSpc>
                <a:spcPct val="150000"/>
              </a:lnSpc>
            </a:pPr>
            <a:r>
              <a:rPr lang="en-US" altLang="zh-CN" sz="2000" dirty="0">
                <a:solidFill>
                  <a:schemeClr val="bg1">
                    <a:lumMod val="50000"/>
                  </a:schemeClr>
                </a:solidFill>
                <a:latin typeface="Open Sans" panose="020B0606030504020204" pitchFamily="34" charset="0"/>
              </a:rPr>
              <a:t>Gossip </a:t>
            </a:r>
            <a:r>
              <a:rPr lang="zh-CN" altLang="en-US" sz="2000" dirty="0">
                <a:solidFill>
                  <a:schemeClr val="bg1">
                    <a:lumMod val="50000"/>
                  </a:schemeClr>
                </a:solidFill>
                <a:latin typeface="Open Sans" panose="020B0606030504020204" pitchFamily="34" charset="0"/>
              </a:rPr>
              <a:t>有两种类型</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Anti-Entropy(</a:t>
            </a:r>
            <a:r>
              <a:rPr lang="zh-CN" altLang="en-US" sz="2000" b="1" dirty="0">
                <a:solidFill>
                  <a:srgbClr val="788BA9"/>
                </a:solidFill>
                <a:latin typeface="Open Sans" panose="020B0606030504020204" pitchFamily="34" charset="0"/>
              </a:rPr>
              <a:t>反熵</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：以固定的概率传播所有的数据。</a:t>
            </a:r>
            <a:r>
              <a:rPr lang="en-US" altLang="zh-CN" sz="2000" dirty="0">
                <a:solidFill>
                  <a:schemeClr val="bg1">
                    <a:lumMod val="50000"/>
                  </a:schemeClr>
                </a:solidFill>
                <a:latin typeface="Open Sans" panose="020B0606030504020204" pitchFamily="34" charset="0"/>
              </a:rPr>
              <a:t>Anti-Entropy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 model</a:t>
            </a:r>
            <a:r>
              <a:rPr lang="zh-CN" altLang="en-US" sz="2000" dirty="0">
                <a:solidFill>
                  <a:schemeClr val="bg1">
                    <a:lumMod val="50000"/>
                  </a:schemeClr>
                </a:solidFill>
                <a:latin typeface="Open Sans" panose="020B0606030504020204" pitchFamily="34" charset="0"/>
              </a:rPr>
              <a:t>，节点只有两种状态，</a:t>
            </a:r>
            <a:r>
              <a:rPr lang="en-US" altLang="zh-CN" sz="2000" dirty="0" err="1">
                <a:solidFill>
                  <a:schemeClr val="bg1">
                    <a:lumMod val="50000"/>
                  </a:schemeClr>
                </a:solidFill>
                <a:latin typeface="Open Sans" panose="020B0606030504020204" pitchFamily="34" charset="0"/>
              </a:rPr>
              <a:t>Suspective</a:t>
            </a:r>
            <a:r>
              <a:rPr lang="en-US" altLang="zh-CN" sz="2000" dirty="0">
                <a:solidFill>
                  <a:schemeClr val="bg1">
                    <a:lumMod val="50000"/>
                  </a:schemeClr>
                </a:solidFill>
                <a:latin typeface="Open Sans" panose="020B0606030504020204" pitchFamily="34" charset="0"/>
              </a:rPr>
              <a:t>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Infective</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simple epidemics</a:t>
            </a:r>
            <a:r>
              <a:rPr lang="zh-CN" altLang="en-US" sz="2000" dirty="0">
                <a:solidFill>
                  <a:schemeClr val="bg1">
                    <a:lumMod val="50000"/>
                  </a:schemeClr>
                </a:solidFill>
                <a:latin typeface="Open Sans" panose="020B0606030504020204" pitchFamily="34" charset="0"/>
              </a:rPr>
              <a:t>。</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Rumor-Mongering(</a:t>
            </a:r>
            <a:r>
              <a:rPr lang="zh-CN" altLang="en-US" sz="2000" b="1" dirty="0">
                <a:solidFill>
                  <a:srgbClr val="788BA9"/>
                </a:solidFill>
                <a:latin typeface="Open Sans" panose="020B0606030504020204" pitchFamily="34" charset="0"/>
              </a:rPr>
              <a:t>谣言传播</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：仅传播新到达的数据。</a:t>
            </a:r>
            <a:r>
              <a:rPr lang="en-US" altLang="zh-CN" sz="2000" dirty="0">
                <a:solidFill>
                  <a:schemeClr val="bg1">
                    <a:lumMod val="50000"/>
                  </a:schemeClr>
                </a:solidFill>
                <a:latin typeface="Open Sans" panose="020B0606030504020204" pitchFamily="34" charset="0"/>
              </a:rPr>
              <a:t>Rumor-Mongering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SIR model</a:t>
            </a:r>
            <a:r>
              <a:rPr lang="zh-CN" altLang="en-US" sz="2000" dirty="0">
                <a:solidFill>
                  <a:schemeClr val="bg1">
                    <a:lumMod val="50000"/>
                  </a:schemeClr>
                </a:solidFill>
                <a:latin typeface="Open Sans" panose="020B0606030504020204" pitchFamily="34" charset="0"/>
              </a:rPr>
              <a:t>，节点有三种状态，</a:t>
            </a:r>
            <a:r>
              <a:rPr lang="en-US" altLang="zh-CN" sz="2000" dirty="0" err="1">
                <a:solidFill>
                  <a:schemeClr val="bg1">
                    <a:lumMod val="50000"/>
                  </a:schemeClr>
                </a:solidFill>
                <a:latin typeface="Open Sans" panose="020B0606030504020204" pitchFamily="34" charset="0"/>
              </a:rPr>
              <a:t>Suspective</a:t>
            </a:r>
            <a:r>
              <a:rPr lang="zh-CN" altLang="en-US" sz="2000" dirty="0">
                <a:solidFill>
                  <a:schemeClr val="bg1">
                    <a:lumMod val="50000"/>
                  </a:schemeClr>
                </a:solidFill>
                <a:latin typeface="Open Sans" panose="020B0606030504020204" pitchFamily="34" charset="0"/>
              </a:rPr>
              <a:t>，</a:t>
            </a:r>
            <a:r>
              <a:rPr lang="en-US" altLang="zh-CN" sz="2000" dirty="0">
                <a:solidFill>
                  <a:schemeClr val="bg1">
                    <a:lumMod val="50000"/>
                  </a:schemeClr>
                </a:solidFill>
                <a:latin typeface="Open Sans" panose="020B0606030504020204" pitchFamily="34" charset="0"/>
              </a:rPr>
              <a:t>Infective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Removed</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complex epidemics</a:t>
            </a:r>
            <a:r>
              <a:rPr lang="zh-CN" altLang="en-US" sz="2000"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1183417" y="4753715"/>
            <a:ext cx="7178040" cy="1889813"/>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Open Sans" panose="020B0606030504020204" pitchFamily="34" charset="0"/>
              </a:rPr>
              <a:t>Gossip 协议有三种通信方式</a:t>
            </a:r>
            <a:endParaRPr lang="en-US" altLang="zh-CN" sz="2000" dirty="0">
              <a:solidFill>
                <a:schemeClr val="bg1">
                  <a:lumMod val="50000"/>
                </a:schemeClr>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Pull</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nvGrpSpPr>
          <p:cNvPr id="48" name="组合 47">
            <a:extLst>
              <a:ext uri="{FF2B5EF4-FFF2-40B4-BE49-F238E27FC236}">
                <a16:creationId xmlns:a16="http://schemas.microsoft.com/office/drawing/2014/main" id="{083D6F7D-2061-4186-9620-1040E510BCEE}"/>
              </a:ext>
            </a:extLst>
          </p:cNvPr>
          <p:cNvGrpSpPr/>
          <p:nvPr/>
        </p:nvGrpSpPr>
        <p:grpSpPr>
          <a:xfrm>
            <a:off x="4475754" y="1076088"/>
            <a:ext cx="3037104" cy="2851413"/>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mj-ea"/>
                  <a:ea typeface="+mj-ea"/>
                  <a:cs typeface="Open Sans" pitchFamily="34" charset="0"/>
                </a:rPr>
                <a:t>拜</a:t>
              </a:r>
              <a:endParaRPr lang="en-US" sz="2400"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7740070" y="1442470"/>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16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16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1600" b="1" dirty="0">
                <a:solidFill>
                  <a:srgbClr val="788BA9"/>
                </a:solidFill>
                <a:latin typeface="微软雅黑" panose="020B0503020204020204" pitchFamily="34" charset="-122"/>
                <a:ea typeface="微软雅黑" panose="020B0503020204020204" pitchFamily="34" charset="-122"/>
                <a:cs typeface="+mn-ea"/>
              </a:rPr>
              <a:t>）算法，</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7740070" y="1076088"/>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spc="42" dirty="0" err="1">
                <a:solidFill>
                  <a:srgbClr val="D67A71"/>
                </a:solidFill>
                <a:latin typeface="+mj-ea"/>
                <a:ea typeface="+mj-ea"/>
                <a:sym typeface="+mn-ea"/>
              </a:rPr>
              <a:t>Paxos</a:t>
            </a:r>
            <a:endParaRPr lang="en-US" altLang="zh-CN" b="1" spc="42"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7740070" y="3075538"/>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16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16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16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7740070" y="2668073"/>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b="1" spc="42" noProof="0" dirty="0">
              <a:ln>
                <a:noFill/>
              </a:ln>
              <a:solidFill>
                <a:srgbClr val="788BA9"/>
              </a:solidFill>
              <a:effectLst/>
              <a:uLnTx/>
              <a:uFillTx/>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540900" y="1422590"/>
            <a:ext cx="370764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2360520" y="1092352"/>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b="1" spc="42" noProof="0" dirty="0">
              <a:ln>
                <a:noFill/>
              </a:ln>
              <a:solidFill>
                <a:srgbClr val="788BA9"/>
              </a:solidFill>
              <a:effectLst/>
              <a:uLnTx/>
              <a:uFillTx/>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502313" y="3141034"/>
            <a:ext cx="37462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indent="0" algn="r" fontAlgn="auto"/>
            <a:r>
              <a:rPr lang="zh-CN" altLang="en-US" sz="1600" b="1" dirty="0">
                <a:solidFill>
                  <a:srgbClr val="788BA9"/>
                </a:solidFill>
                <a:latin typeface="微软雅黑" panose="020B0503020204020204" pitchFamily="34" charset="-122"/>
                <a:ea typeface="微软雅黑" panose="020B0503020204020204" pitchFamily="34" charset="-122"/>
                <a:cs typeface="+mn-ea"/>
              </a:rPr>
              <a:t>简化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2325407" y="2794281"/>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b="1" spc="42" noProof="0" dirty="0">
                <a:ln>
                  <a:noFill/>
                </a:ln>
                <a:solidFill>
                  <a:srgbClr val="D67A71"/>
                </a:solidFill>
                <a:effectLst/>
                <a:uLnTx/>
                <a:uFillTx/>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5094619" y="4872633"/>
            <a:ext cx="6096000" cy="874407"/>
          </a:xfrm>
          <a:prstGeom prst="rect">
            <a:avLst/>
          </a:prstGeom>
        </p:spPr>
        <p:txBody>
          <a:bodyPr>
            <a:spAutoFit/>
          </a:bodyPr>
          <a:lstStyle/>
          <a:p>
            <a:pPr>
              <a:lnSpc>
                <a:spcPct val="150000"/>
              </a:lnSpc>
            </a:pPr>
            <a:r>
              <a:rPr lang="zh-CN" altLang="en-US" b="1" dirty="0">
                <a:solidFill>
                  <a:srgbClr val="D67A71"/>
                </a:solidFill>
              </a:rPr>
              <a:t>以上算法被广泛应用于各种知名的分布式系统。</a:t>
            </a:r>
            <a:endParaRPr lang="en-US" altLang="zh-CN" b="1" dirty="0">
              <a:solidFill>
                <a:srgbClr val="D67A71"/>
              </a:solidFill>
            </a:endParaRPr>
          </a:p>
          <a:p>
            <a:pPr>
              <a:lnSpc>
                <a:spcPct val="150000"/>
              </a:lnSpc>
            </a:pPr>
            <a:r>
              <a:rPr lang="zh-CN" altLang="en-US" b="1" dirty="0">
                <a:solidFill>
                  <a:srgbClr val="D67A71"/>
                </a:solidFill>
              </a:rPr>
              <a:t>想要真正搞懂分布式系统，分布式算法是必须理解的核心。</a:t>
            </a:r>
            <a:endParaRPr lang="en-US" altLang="zh-CN" b="1" dirty="0">
              <a:solidFill>
                <a:srgbClr val="D67A71"/>
              </a:solidFill>
            </a:endParaRPr>
          </a:p>
        </p:txBody>
      </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8" y="1719757"/>
            <a:ext cx="5996741" cy="41442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678082" y="994042"/>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2400"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722760" y="2290099"/>
            <a:ext cx="4899462" cy="3003515"/>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62" y="1265285"/>
            <a:ext cx="6018984" cy="52056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2400"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6671990" y="1882524"/>
            <a:ext cx="4759028" cy="4111510"/>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2400"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028972" y="4656608"/>
            <a:ext cx="10497312" cy="1895519"/>
          </a:xfrm>
          <a:prstGeom prst="rect">
            <a:avLst/>
          </a:prstGeom>
          <a:noFill/>
        </p:spPr>
        <p:txBody>
          <a:bodyPr wrap="square">
            <a:spAutoFit/>
          </a:bodyPr>
          <a:lstStyle/>
          <a:p>
            <a:pPr>
              <a:lnSpc>
                <a:spcPct val="150000"/>
              </a:lnSpc>
            </a:pPr>
            <a:r>
              <a:rPr lang="en-US" altLang="zh-CN" sz="1600"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1600"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1600"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483" y="1450836"/>
            <a:ext cx="7331780" cy="316060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 y="1047433"/>
            <a:ext cx="4309651" cy="436310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1103872" y="5435286"/>
            <a:ext cx="10788160" cy="1323439"/>
          </a:xfrm>
          <a:prstGeom prst="rect">
            <a:avLst/>
          </a:prstGeom>
          <a:noFill/>
        </p:spPr>
        <p:txBody>
          <a:bodyPr wrap="square">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2000"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098" y="1095527"/>
            <a:ext cx="4466558" cy="447305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910861"/>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82"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73"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7" y="3786975"/>
            <a:ext cx="4644201" cy="282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6114" y="3821265"/>
            <a:ext cx="4619055" cy="280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74670" y="1186408"/>
            <a:ext cx="6518184" cy="5029390"/>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1427093" y="1753477"/>
            <a:ext cx="9701069" cy="3351046"/>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1404486" y="1075581"/>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1404486" y="2523563"/>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81" y="3219931"/>
            <a:ext cx="7725966" cy="2921381"/>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2287252" y="1317903"/>
            <a:ext cx="8482347" cy="3539430"/>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服务监控一定是通过观察数据来量化分析，所以首先要明确需要监控什么。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一般来说，服务监控数据有以下分类：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：访问接口、访问服务、SQL、内存使用率、响应时间、TPS、QPS 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监控分类</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指标监控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调用链监控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健康检查</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告警系统</a:t>
            </a: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a:extLst>
              <a:ext uri="{FF2B5EF4-FFF2-40B4-BE49-F238E27FC236}">
                <a16:creationId xmlns:a16="http://schemas.microsoft.com/office/drawing/2014/main" id="{CAF1BA5C-B84A-43F2-ABEC-CD6C5A653C08}"/>
              </a:ext>
            </a:extLst>
          </p:cNvPr>
          <p:cNvGrpSpPr/>
          <p:nvPr/>
        </p:nvGrpSpPr>
        <p:grpSpPr>
          <a:xfrm>
            <a:off x="272217" y="1831692"/>
            <a:ext cx="4835215" cy="3819087"/>
            <a:chOff x="561498" y="2349501"/>
            <a:chExt cx="4835215"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数据传输</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40827" y="1115117"/>
            <a:ext cx="6096000" cy="5262979"/>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数据采集</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服务主动上报</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：主流的技术方案有：Zipkin。</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代理收集</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：主流的技术方案有：ELK、Flume。</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UDP 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Kafka 传输</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 Kafka 有非常高的吞吐能力，所以很适合作为大数据量的缓冲池。</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数据处理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接口维度聚合</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机器维度聚合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聚合后的数据需要持久化到数据库中存储，所选用的数据库一般分为两种：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全文检索数据库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时序数据库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1600" b="1" dirty="0">
              <a:solidFill>
                <a:srgbClr val="D67A71"/>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Dashboard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的方式展示给用户。数据展示有多种方式，比如曲线图、饼状图、格子图展示等。</a:t>
            </a:r>
          </a:p>
        </p:txBody>
      </p:sp>
    </p:spTree>
    <p:extLst>
      <p:ext uri="{BB962C8B-B14F-4D97-AF65-F5344CB8AC3E}">
        <p14:creationId xmlns:p14="http://schemas.microsoft.com/office/powerpoint/2010/main" val="216142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sp>
        <p:nvSpPr>
          <p:cNvPr id="86" name="矩形 85">
            <a:extLst>
              <a:ext uri="{FF2B5EF4-FFF2-40B4-BE49-F238E27FC236}">
                <a16:creationId xmlns:a16="http://schemas.microsoft.com/office/drawing/2014/main" id="{04ED978D-E60C-4446-8BF9-7C671C662476}"/>
              </a:ext>
            </a:extLst>
          </p:cNvPr>
          <p:cNvSpPr/>
          <p:nvPr/>
        </p:nvSpPr>
        <p:spPr>
          <a:xfrm>
            <a:off x="5234533" y="5397007"/>
            <a:ext cx="6424548" cy="830997"/>
          </a:xfrm>
          <a:prstGeom prst="rect">
            <a:avLst/>
          </a:prstGeom>
        </p:spPr>
        <p:txBody>
          <a:bodyPr wrap="square">
            <a:spAutoFit/>
          </a:bodyPr>
          <a:lstStyle/>
          <a:p>
            <a:pPr lvl="0">
              <a:defRPr/>
            </a:pPr>
            <a:r>
              <a:rPr lang="zh-CN" altLang="en-US" sz="2400"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4261596" y="461692"/>
            <a:ext cx="1808186" cy="1617193"/>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5193142" y="450730"/>
            <a:ext cx="2055560" cy="1075161"/>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6332916" y="637096"/>
            <a:ext cx="1717574" cy="1718939"/>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6957601" y="1459303"/>
            <a:ext cx="1074830" cy="2056189"/>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6135648" y="2610392"/>
            <a:ext cx="1718419" cy="1718114"/>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4962996" y="3246231"/>
            <a:ext cx="2055560" cy="107516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4152002" y="2391137"/>
            <a:ext cx="1717574" cy="1718949"/>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4075286" y="1207160"/>
            <a:ext cx="1074850" cy="2053644"/>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6526187" y="805668"/>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C</a:t>
            </a:r>
            <a:endParaRPr sz="2000"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6448878" y="3638583"/>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F</a:t>
            </a:r>
            <a:endParaRPr sz="2000"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7306712" y="2793257"/>
            <a:ext cx="36672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E</a:t>
            </a:r>
            <a:endParaRPr sz="2000"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7312603" y="1655927"/>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D</a:t>
            </a:r>
            <a:endParaRPr sz="2000"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4420093" y="1543724"/>
            <a:ext cx="40880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A</a:t>
            </a:r>
            <a:endParaRPr sz="2000"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4487780" y="2706827"/>
            <a:ext cx="408799"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H</a:t>
            </a:r>
            <a:endParaRPr sz="2000"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5305973" y="3544415"/>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J</a:t>
            </a:r>
            <a:endParaRPr sz="2000"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5442450" y="783962"/>
            <a:ext cx="240483"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B</a:t>
            </a:r>
            <a:endParaRPr sz="2000"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8755932" y="801917"/>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8446807" y="841896"/>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8755932" y="1792964"/>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8446807" y="183294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8755932" y="278966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8446807" y="282964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3473866" y="840315"/>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1571869" y="800336"/>
            <a:ext cx="1808186"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2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3473866" y="183588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2127401" y="1795904"/>
            <a:ext cx="1252654"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3473866" y="283145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2131261" y="2791472"/>
            <a:ext cx="1248793"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5388114" y="1858545"/>
            <a:ext cx="1415772" cy="1077218"/>
          </a:xfrm>
          <a:prstGeom prst="rect">
            <a:avLst/>
          </a:prstGeom>
          <a:noFill/>
        </p:spPr>
        <p:txBody>
          <a:bodyPr wrap="none" lIns="91440" tIns="45720" rIns="91440" bIns="45720">
            <a:spAutoFit/>
          </a:bodyPr>
          <a:lstStyle/>
          <a:p>
            <a:pPr algn="ctr"/>
            <a:r>
              <a:rPr lang="zh-CN" altLang="en-US" sz="3200" b="1" dirty="0">
                <a:solidFill>
                  <a:srgbClr val="788BA9"/>
                </a:solidFill>
                <a:latin typeface="华文彩云" panose="02010800040101010101" pitchFamily="2" charset="-122"/>
                <a:ea typeface="华文彩云" panose="02010800040101010101" pitchFamily="2" charset="-122"/>
              </a:rPr>
              <a:t>分布式</a:t>
            </a:r>
            <a:endParaRPr lang="en-US" altLang="zh-CN" sz="3200" b="1" dirty="0">
              <a:solidFill>
                <a:srgbClr val="788BA9"/>
              </a:solidFill>
              <a:latin typeface="华文彩云" panose="02010800040101010101" pitchFamily="2" charset="-122"/>
              <a:ea typeface="华文彩云" panose="02010800040101010101" pitchFamily="2" charset="-122"/>
            </a:endParaRPr>
          </a:p>
          <a:p>
            <a:pPr algn="ctr"/>
            <a:r>
              <a:rPr lang="zh-CN" altLang="en-US" sz="3200"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8755932" y="378495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8446807" y="3824931"/>
            <a:ext cx="190442" cy="190501"/>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8446807" y="3824931"/>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2127399" y="3787040"/>
            <a:ext cx="1252655"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3473866" y="3827019"/>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9" name="图片 88">
            <a:extLst>
              <a:ext uri="{FF2B5EF4-FFF2-40B4-BE49-F238E27FC236}">
                <a16:creationId xmlns:a16="http://schemas.microsoft.com/office/drawing/2014/main" id="{6580A221-5486-44D6-AF74-6F038031E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90" name="图片 89">
            <a:extLst>
              <a:ext uri="{FF2B5EF4-FFF2-40B4-BE49-F238E27FC236}">
                <a16:creationId xmlns:a16="http://schemas.microsoft.com/office/drawing/2014/main" id="{D12CEB95-1A6A-4524-97EB-53624D0F2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91" name="文本框 90">
            <a:extLst>
              <a:ext uri="{FF2B5EF4-FFF2-40B4-BE49-F238E27FC236}">
                <a16:creationId xmlns:a16="http://schemas.microsoft.com/office/drawing/2014/main" id="{C69B35B7-8C24-4747-997F-B3F95EF736D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92" name="文本框 91">
            <a:extLst>
              <a:ext uri="{FF2B5EF4-FFF2-40B4-BE49-F238E27FC236}">
                <a16:creationId xmlns:a16="http://schemas.microsoft.com/office/drawing/2014/main" id="{30C3BA60-00B0-4B92-AD21-8525141D9233}"/>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94" name="图片 93">
            <a:extLst>
              <a:ext uri="{FF2B5EF4-FFF2-40B4-BE49-F238E27FC236}">
                <a16:creationId xmlns:a16="http://schemas.microsoft.com/office/drawing/2014/main" id="{06E60D85-BD58-4F9C-B0A8-B0BC94861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95" name="文本框 94">
            <a:extLst>
              <a:ext uri="{FF2B5EF4-FFF2-40B4-BE49-F238E27FC236}">
                <a16:creationId xmlns:a16="http://schemas.microsoft.com/office/drawing/2014/main" id="{45898EF7-E111-4CED-BBF2-DEEFFCD308D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96" name="Picture 2">
            <a:extLst>
              <a:ext uri="{FF2B5EF4-FFF2-40B4-BE49-F238E27FC236}">
                <a16:creationId xmlns:a16="http://schemas.microsoft.com/office/drawing/2014/main" id="{BB1BDC25-D91C-4D21-986C-24C9CA464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97" name="箭头: 右 96">
            <a:extLst>
              <a:ext uri="{FF2B5EF4-FFF2-40B4-BE49-F238E27FC236}">
                <a16:creationId xmlns:a16="http://schemas.microsoft.com/office/drawing/2014/main" id="{AD9757E2-E678-4B0B-8D9B-00AD6672F186}"/>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7C830E41-CA1F-48D8-B45A-1FEC347C911B}"/>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箭头: 右 98">
            <a:extLst>
              <a:ext uri="{FF2B5EF4-FFF2-40B4-BE49-F238E27FC236}">
                <a16:creationId xmlns:a16="http://schemas.microsoft.com/office/drawing/2014/main" id="{31787796-4F95-4741-882A-1A6C10106F6B}"/>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59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1" grpId="0"/>
      <p:bldP spid="92" grpId="0"/>
      <p:bldP spid="93" grpId="0"/>
      <p:bldP spid="95" grpId="0"/>
      <p:bldP spid="97" grpId="0" animBg="1"/>
      <p:bldP spid="98" grpId="0" animBg="1"/>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6913803" y="2129414"/>
            <a:ext cx="4901409" cy="2797048"/>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046044" y="1284433"/>
            <a:ext cx="10078461" cy="1689052"/>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046044" y="3665218"/>
            <a:ext cx="10275099" cy="2243050"/>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2"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050971" y="1208811"/>
            <a:ext cx="6806731" cy="2346283"/>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050971" y="3922755"/>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45" y="2134618"/>
            <a:ext cx="4062984" cy="472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55" y="2123889"/>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046045" y="977722"/>
            <a:ext cx="10420241" cy="1422954"/>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256854" y="2807310"/>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773"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50137" y="2807310"/>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457735" y="1124762"/>
            <a:ext cx="11461931" cy="1323439"/>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2000"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2000" b="1" dirty="0">
                <a:solidFill>
                  <a:srgbClr val="D67A71"/>
                </a:solidFill>
                <a:latin typeface="微软雅黑" panose="020B0503020204020204" pitchFamily="34" charset="-122"/>
                <a:ea typeface="微软雅黑" panose="020B0503020204020204" pitchFamily="34" charset="-122"/>
                <a:cs typeface="+mn-ea"/>
              </a:rPr>
              <a:t>，即 </a:t>
            </a:r>
            <a:r>
              <a:rPr lang="en-US" altLang="zh-CN" sz="2000" b="1" dirty="0">
                <a:solidFill>
                  <a:srgbClr val="D67A71"/>
                </a:solidFill>
                <a:latin typeface="微软雅黑" panose="020B0503020204020204" pitchFamily="34" charset="-122"/>
                <a:ea typeface="微软雅黑" panose="020B0503020204020204" pitchFamily="34" charset="-122"/>
                <a:cs typeface="+mn-ea"/>
              </a:rPr>
              <a:t>2PC</a:t>
            </a:r>
            <a:r>
              <a:rPr lang="zh-CN" altLang="en-US" sz="2000" b="1" dirty="0">
                <a:solidFill>
                  <a:srgbClr val="D67A71"/>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2000"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000"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2000"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8" name="图片 77">
            <a:extLst>
              <a:ext uri="{FF2B5EF4-FFF2-40B4-BE49-F238E27FC236}">
                <a16:creationId xmlns:a16="http://schemas.microsoft.com/office/drawing/2014/main" id="{2579C1BB-2047-4556-AFE6-36FCC9C6E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79" name="文本框 78">
            <a:extLst>
              <a:ext uri="{FF2B5EF4-FFF2-40B4-BE49-F238E27FC236}">
                <a16:creationId xmlns:a16="http://schemas.microsoft.com/office/drawing/2014/main" id="{6D008A84-A537-441D-B35E-AC8FB8FC3400}"/>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80" name="文本框 79">
            <a:extLst>
              <a:ext uri="{FF2B5EF4-FFF2-40B4-BE49-F238E27FC236}">
                <a16:creationId xmlns:a16="http://schemas.microsoft.com/office/drawing/2014/main" id="{0D48E292-D09D-436A-BEF6-4BCCAF4C278F}"/>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81" name="Picture 2">
            <a:extLst>
              <a:ext uri="{FF2B5EF4-FFF2-40B4-BE49-F238E27FC236}">
                <a16:creationId xmlns:a16="http://schemas.microsoft.com/office/drawing/2014/main" id="{EAF8E69A-1D43-4F75-8C07-CE067A86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82" name="文本框 81">
            <a:extLst>
              <a:ext uri="{FF2B5EF4-FFF2-40B4-BE49-F238E27FC236}">
                <a16:creationId xmlns:a16="http://schemas.microsoft.com/office/drawing/2014/main" id="{773D7905-693D-4079-BF3B-520D760F62CF}"/>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83" name="Picture 4">
            <a:extLst>
              <a:ext uri="{FF2B5EF4-FFF2-40B4-BE49-F238E27FC236}">
                <a16:creationId xmlns:a16="http://schemas.microsoft.com/office/drawing/2014/main" id="{AEC0C891-A8BC-445A-9149-D369873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84" name="文本框 83">
            <a:extLst>
              <a:ext uri="{FF2B5EF4-FFF2-40B4-BE49-F238E27FC236}">
                <a16:creationId xmlns:a16="http://schemas.microsoft.com/office/drawing/2014/main" id="{5D01888E-7F6B-44F1-ADDD-5DBB9CCCA83E}"/>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85" name="Picture 6">
            <a:extLst>
              <a:ext uri="{FF2B5EF4-FFF2-40B4-BE49-F238E27FC236}">
                <a16:creationId xmlns:a16="http://schemas.microsoft.com/office/drawing/2014/main" id="{CF6F13FC-E972-47B3-8836-16C373D57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86" name="箭头: 右 85">
            <a:extLst>
              <a:ext uri="{FF2B5EF4-FFF2-40B4-BE49-F238E27FC236}">
                <a16:creationId xmlns:a16="http://schemas.microsoft.com/office/drawing/2014/main" id="{E26F8EE0-CCFA-49EA-8A1C-A1B76CC454F7}"/>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276CA584-2643-4D20-B320-52883AF775C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8F560DBC-A447-484D-9FF7-A994E51CB211}"/>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77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10"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9" grpId="0"/>
      <p:bldP spid="80" grpId="0"/>
      <p:bldP spid="82" grpId="0"/>
      <p:bldP spid="84" grpId="0"/>
      <p:bldP spid="86" grpId="0" animBg="1"/>
      <p:bldP spid="87" grpId="0" animBg="1"/>
      <p:bldP spid="8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499514" y="2813867"/>
            <a:ext cx="5394714" cy="646331"/>
          </a:xfrm>
          <a:prstGeom prst="rect">
            <a:avLst/>
          </a:prstGeom>
          <a:noFill/>
        </p:spPr>
        <p:txBody>
          <a:bodyPr wrap="square">
            <a:spAutoFit/>
          </a:bodyPr>
          <a:lstStyle/>
          <a:p>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2813866"/>
            <a:ext cx="5394714" cy="646331"/>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499514" y="1165789"/>
            <a:ext cx="11172828" cy="1323439"/>
          </a:xfrm>
          <a:prstGeom prst="rect">
            <a:avLst/>
          </a:prstGeom>
        </p:spPr>
        <p:txBody>
          <a:bodyPr wrap="square">
            <a:spAutoFit/>
          </a:bodyPr>
          <a:lstStyle/>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dirty="0">
                <a:solidFill>
                  <a:srgbClr val="788BA9"/>
                </a:solidFill>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canCommit</a:t>
            </a:r>
            <a:r>
              <a:rPr lang="en-US" altLang="zh-CN" sz="2000" b="1" dirty="0">
                <a:solidFill>
                  <a:srgbClr val="788BA9"/>
                </a:solidFill>
                <a:latin typeface="-apple-system"/>
              </a:rPr>
              <a:t> </a:t>
            </a:r>
            <a:r>
              <a:rPr lang="zh-CN" altLang="en-US" sz="2000" b="1" dirty="0">
                <a:solidFill>
                  <a:srgbClr val="788BA9"/>
                </a:solidFill>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2000" b="0" i="0" dirty="0">
              <a:solidFill>
                <a:srgbClr val="24292E"/>
              </a:solidFill>
              <a:effectLst/>
              <a:latin typeface="-apple-system"/>
            </a:endParaRPr>
          </a:p>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preCommit</a:t>
            </a:r>
            <a:r>
              <a:rPr lang="en-US" altLang="zh-CN" sz="2000" b="1" dirty="0">
                <a:solidFill>
                  <a:srgbClr val="788BA9"/>
                </a:solidFill>
                <a:latin typeface="-apple-system"/>
              </a:rPr>
              <a:t> </a:t>
            </a:r>
            <a:r>
              <a:rPr lang="zh-CN" altLang="en-US" sz="2000" b="1" i="0" dirty="0">
                <a:solidFill>
                  <a:srgbClr val="788BA9"/>
                </a:solidFill>
                <a:effectLst/>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400110"/>
          </a:xfrm>
          <a:prstGeom prst="rect">
            <a:avLst/>
          </a:prstGeom>
          <a:noFill/>
        </p:spPr>
        <p:txBody>
          <a:bodyPr wrap="square">
            <a:spAutoFit/>
          </a:bodyPr>
          <a:lstStyle/>
          <a:p>
            <a:r>
              <a:rPr lang="zh-CN" altLang="en-US" sz="2000" b="1" dirty="0">
                <a:solidFill>
                  <a:srgbClr val="788BA9"/>
                </a:solidFill>
                <a:latin typeface="微软雅黑" panose="020B0503020204020204" pitchFamily="34" charset="-122"/>
                <a:ea typeface="微软雅黑" panose="020B0503020204020204" pitchFamily="34" charset="-122"/>
                <a:cs typeface="+mn-ea"/>
              </a:rPr>
              <a:t>阶段 </a:t>
            </a:r>
            <a:r>
              <a:rPr lang="en-US" altLang="zh-CN" sz="2000" b="1" dirty="0">
                <a:solidFill>
                  <a:srgbClr val="788BA9"/>
                </a:solidFill>
                <a:latin typeface="微软雅黑" panose="020B0503020204020204" pitchFamily="34" charset="-122"/>
                <a:ea typeface="微软雅黑" panose="020B0503020204020204" pitchFamily="34" charset="-122"/>
                <a:cs typeface="+mn-ea"/>
              </a:rPr>
              <a:t>3</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3506978"/>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06977"/>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528276"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046045" y="977349"/>
            <a:ext cx="9890669" cy="1705403"/>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14857" y="1404935"/>
            <a:ext cx="6395304" cy="707886"/>
          </a:xfrm>
          <a:prstGeom prst="rect">
            <a:avLst/>
          </a:prstGeom>
          <a:noFill/>
        </p:spPr>
        <p:txBody>
          <a:bodyPr wrap="square" lIns="91440" tIns="45720" rIns="91440" bIns="45720">
            <a:spAutoFit/>
          </a:bodyPr>
          <a:lstStyle/>
          <a:p>
            <a:pPr algn="ctr"/>
            <a:r>
              <a:rPr lang="zh-CN" altLang="en-US" sz="2000"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73" name="箭头: 右 72">
            <a:extLst>
              <a:ext uri="{FF2B5EF4-FFF2-40B4-BE49-F238E27FC236}">
                <a16:creationId xmlns:a16="http://schemas.microsoft.com/office/drawing/2014/main" id="{B73129A5-757D-4E3D-8367-574436D2B8F6}"/>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Picture 2">
            <a:extLst>
              <a:ext uri="{FF2B5EF4-FFF2-40B4-BE49-F238E27FC236}">
                <a16:creationId xmlns:a16="http://schemas.microsoft.com/office/drawing/2014/main" id="{A5805ED7-A65B-4AB6-9FD3-676A7B05D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a:extLst>
              <a:ext uri="{FF2B5EF4-FFF2-40B4-BE49-F238E27FC236}">
                <a16:creationId xmlns:a16="http://schemas.microsoft.com/office/drawing/2014/main" id="{C3E794DE-2927-4765-8442-C20219991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77" name="矩形 76">
            <a:extLst>
              <a:ext uri="{FF2B5EF4-FFF2-40B4-BE49-F238E27FC236}">
                <a16:creationId xmlns:a16="http://schemas.microsoft.com/office/drawing/2014/main" id="{9934DA56-7EEC-46D7-A359-272EF204645E}"/>
              </a:ext>
            </a:extLst>
          </p:cNvPr>
          <p:cNvSpPr/>
          <p:nvPr/>
        </p:nvSpPr>
        <p:spPr>
          <a:xfrm>
            <a:off x="1781366" y="569821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2" grpId="0"/>
      <p:bldP spid="73" grpId="0" animBg="1"/>
      <p:bldP spid="76" grpId="0"/>
      <p:bldP spid="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6277628" y="1988920"/>
            <a:ext cx="5708144" cy="46546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4401205"/>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2000"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2000"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2000" b="1" dirty="0">
                <a:solidFill>
                  <a:srgbClr val="788BA9"/>
                </a:solidFill>
                <a:latin typeface="微软雅黑" panose="020B0503020204020204" pitchFamily="34" charset="-122"/>
                <a:ea typeface="微软雅黑" panose="020B0503020204020204" pitchFamily="34" charset="-122"/>
                <a:cs typeface="+mn-ea"/>
              </a:rPr>
              <a:t>Kafka </a:t>
            </a:r>
            <a:r>
              <a:rPr lang="zh-CN" altLang="en-US" sz="2000" b="1" dirty="0">
                <a:solidFill>
                  <a:srgbClr val="788BA9"/>
                </a:solidFill>
                <a:latin typeface="微软雅黑" panose="020B0503020204020204" pitchFamily="34" charset="-122"/>
                <a:ea typeface="微软雅黑" panose="020B0503020204020204" pitchFamily="34" charset="-122"/>
                <a:cs typeface="+mn-ea"/>
              </a:rPr>
              <a:t>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2000"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2000"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epoch </a:t>
            </a:r>
            <a:r>
              <a:rPr lang="zh-CN" altLang="en-US" sz="2000"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537552"/>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640598" y="1537552"/>
            <a:ext cx="5292758" cy="3782895"/>
          </a:xfrm>
          <a:prstGeom prst="rect">
            <a:avLst/>
          </a:prstGeom>
          <a:noFill/>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1428446" y="1313858"/>
            <a:ext cx="218514" cy="5544142"/>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166257" y="5863547"/>
            <a:ext cx="1256168" cy="369332"/>
          </a:xfrm>
          <a:prstGeom prst="rect">
            <a:avLst/>
          </a:prstGeom>
          <a:noFill/>
        </p:spPr>
        <p:txBody>
          <a:bodyPr wrap="square" rtlCol="0">
            <a:spAutoFit/>
          </a:bodyPr>
          <a:lstStyle/>
          <a:p>
            <a:pPr algn="r"/>
            <a:r>
              <a:rPr lang="zh-CN" altLang="en-US" b="1" dirty="0">
                <a:solidFill>
                  <a:srgbClr val="788BA9"/>
                </a:solidFill>
                <a:latin typeface="微软雅黑" panose="020B0503020204020204" pitchFamily="34" charset="-122"/>
                <a:ea typeface="微软雅黑" panose="020B0503020204020204" pitchFamily="34" charset="-122"/>
              </a:rPr>
              <a:t>高扩展性</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486889" y="4414837"/>
            <a:ext cx="912584" cy="369332"/>
          </a:xfrm>
          <a:prstGeom prst="rect">
            <a:avLst/>
          </a:prstGeom>
          <a:noFill/>
        </p:spPr>
        <p:txBody>
          <a:bodyPr wrap="square" rtlCol="0">
            <a:spAutoFit/>
          </a:bodyPr>
          <a:lstStyle/>
          <a:p>
            <a:pPr algn="r"/>
            <a:r>
              <a:rPr lang="zh-CN" altLang="en-US"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334909" y="2691053"/>
            <a:ext cx="1074271" cy="369332"/>
          </a:xfrm>
          <a:prstGeom prst="rect">
            <a:avLst/>
          </a:prstGeom>
          <a:noFill/>
        </p:spPr>
        <p:txBody>
          <a:bodyPr wrap="square" rtlCol="0">
            <a:spAutoFit/>
          </a:bodyPr>
          <a:lstStyle/>
          <a:p>
            <a:pPr algn="r"/>
            <a:r>
              <a:rPr lang="zh-CN" altLang="en-US" b="1" dirty="0">
                <a:solidFill>
                  <a:srgbClr val="788BA9"/>
                </a:solidFill>
                <a:latin typeface="+mn-ea"/>
                <a:cs typeface="+mn-ea"/>
                <a:sym typeface="+mn-lt"/>
              </a:rPr>
              <a:t>高性能</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1537181" y="286445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1977849" y="2467044"/>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2123809" y="2665528"/>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1537181" y="4577441"/>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1977849" y="4176716"/>
            <a:ext cx="746688" cy="794812"/>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2123809" y="4372036"/>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1537181" y="601982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1977849" y="5635321"/>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2123809" y="5827477"/>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3073398" y="1785227"/>
            <a:ext cx="6994792" cy="2120902"/>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用于评估一个系统处理各种任务的能力。</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吞吐量</a:t>
            </a:r>
            <a:r>
              <a:rPr lang="zh-CN" altLang="en-US"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QPS</a:t>
            </a:r>
            <a:r>
              <a:rPr lang="zh-CN" altLang="en-US"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TPS</a:t>
            </a:r>
            <a:r>
              <a:rPr lang="zh-CN" altLang="en-US"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响应时间</a:t>
            </a:r>
            <a:r>
              <a:rPr lang="zh-CN" altLang="en-US" dirty="0">
                <a:solidFill>
                  <a:schemeClr val="bg1">
                    <a:lumMod val="50000"/>
                  </a:schemeClr>
                </a:solidFill>
                <a:latin typeface="+mn-ea"/>
                <a:cs typeface="+mn-ea"/>
                <a:sym typeface="+mn-lt"/>
              </a:rPr>
              <a:t>：系统响应一个请求或输入需要花费的时间。</a:t>
            </a:r>
            <a:endParaRPr lang="en-US" altLang="zh-CN" dirty="0">
              <a:solidFill>
                <a:schemeClr val="bg1">
                  <a:lumMod val="50000"/>
                </a:schemeClr>
              </a:solidFill>
              <a:latin typeface="+mn-ea"/>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3073392" y="4351207"/>
            <a:ext cx="7673225" cy="458908"/>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指的是系统在面对各种异常时可以正确提供服务的能力。</a:t>
            </a:r>
            <a:endParaRPr lang="en-US" altLang="zh-CN" dirty="0">
              <a:solidFill>
                <a:schemeClr val="bg1">
                  <a:lumMod val="50000"/>
                </a:schemeClr>
              </a:solidFill>
              <a:latin typeface="+mn-ea"/>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3073398" y="5618673"/>
            <a:ext cx="7581420" cy="874407"/>
          </a:xfrm>
          <a:prstGeom prst="rect">
            <a:avLst/>
          </a:prstGeom>
          <a:noFill/>
        </p:spPr>
        <p:txBody>
          <a:bodyPr wrap="square" rtlCol="0">
            <a:spAutoFit/>
          </a:bodyPr>
          <a:lstStyle/>
          <a:p>
            <a:pPr>
              <a:lnSpc>
                <a:spcPct val="150000"/>
              </a:lnSpc>
              <a:spcBef>
                <a:spcPct val="20000"/>
              </a:spcBef>
            </a:pPr>
            <a:r>
              <a:rPr lang="zh-CN" altLang="en-US" dirty="0">
                <a:solidFill>
                  <a:schemeClr val="bg1">
                    <a:lumMod val="50000"/>
                  </a:schemeClr>
                </a:solidFill>
                <a:latin typeface="+mn-ea"/>
                <a:cs typeface="+mn-ea"/>
                <a:sym typeface="+mn-lt"/>
              </a:rPr>
              <a:t>指的是分布式系统通过扩展集群机器规模提高系统性能 </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吞吐、响应时间、 完成时间</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、存储容量、计算能力的特性。</a:t>
            </a:r>
            <a:endParaRPr lang="en-US" altLang="zh-CN" dirty="0">
              <a:solidFill>
                <a:schemeClr val="bg1">
                  <a:lumMod val="50000"/>
                </a:schemeClr>
              </a:solidFill>
              <a:latin typeface="+mn-ea"/>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2667465" y="1082356"/>
            <a:ext cx="6340197" cy="461665"/>
          </a:xfrm>
          <a:prstGeom prst="rect">
            <a:avLst/>
          </a:prstGeom>
        </p:spPr>
        <p:txBody>
          <a:bodyPr wrap="none">
            <a:spAutoFit/>
          </a:bodyPr>
          <a:lstStyle/>
          <a:p>
            <a:r>
              <a:rPr lang="zh-CN" altLang="en-US" sz="2400"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06" name="组合 105">
            <a:extLst>
              <a:ext uri="{FF2B5EF4-FFF2-40B4-BE49-F238E27FC236}">
                <a16:creationId xmlns:a16="http://schemas.microsoft.com/office/drawing/2014/main" id="{0F42F8D9-9B5A-487A-AB8B-196BD40F3827}"/>
              </a:ext>
            </a:extLst>
          </p:cNvPr>
          <p:cNvGrpSpPr/>
          <p:nvPr/>
        </p:nvGrpSpPr>
        <p:grpSpPr>
          <a:xfrm>
            <a:off x="1162117" y="1168732"/>
            <a:ext cx="9908662" cy="3679645"/>
            <a:chOff x="706441" y="2119313"/>
            <a:chExt cx="10674347" cy="3963987"/>
          </a:xfrm>
        </p:grpSpPr>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5768977" y="4084638"/>
              <a:ext cx="1006475" cy="1998662"/>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4664075" y="2490788"/>
              <a:ext cx="763588" cy="23495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5330825" y="2936879"/>
              <a:ext cx="939800" cy="295275"/>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6365876" y="2900363"/>
              <a:ext cx="1746251" cy="404812"/>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4670427" y="2446342"/>
              <a:ext cx="1754188" cy="409575"/>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5703890" y="2563813"/>
              <a:ext cx="1566863" cy="311150"/>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5346701" y="2809879"/>
              <a:ext cx="1946275" cy="557213"/>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4664076" y="2489200"/>
              <a:ext cx="755651" cy="23495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4506915" y="2506667"/>
              <a:ext cx="1047751" cy="1417637"/>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5127625" y="2913063"/>
              <a:ext cx="939800" cy="1849437"/>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6062664" y="3205163"/>
              <a:ext cx="1350963" cy="1612900"/>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6500815" y="4183063"/>
              <a:ext cx="1135063" cy="1504950"/>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7105649" y="3163889"/>
              <a:ext cx="795339" cy="1608137"/>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4248151" y="3276604"/>
              <a:ext cx="763588" cy="1770063"/>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4494215" y="4008442"/>
              <a:ext cx="1284287" cy="1774825"/>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9" y="2627317"/>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7481891"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3400427" y="2474913"/>
              <a:ext cx="1349375" cy="514350"/>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3825877"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1117602" y="21193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分布式缓存</a:t>
              </a:r>
              <a:endParaRPr lang="en-US" altLang="zh-CN" sz="16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1036641" y="243522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787402" y="3625851"/>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分布式计算</a:t>
              </a:r>
              <a:endParaRPr lang="en-US" altLang="zh-CN" sz="16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706441" y="394017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1603379" y="4999038"/>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分布式调度</a:t>
              </a:r>
              <a:endParaRPr lang="en-US" altLang="zh-CN" sz="16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524002" y="5314950"/>
              <a:ext cx="201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9359902" y="24114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分布式事务</a:t>
              </a:r>
              <a:endParaRPr lang="en-US" altLang="zh-CN" sz="16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9359900" y="2674939"/>
              <a:ext cx="202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9269417" y="4697412"/>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分布式通信</a:t>
              </a:r>
              <a:endParaRPr lang="en-US" altLang="zh-CN" sz="16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9269415" y="4960939"/>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grpSp>
    </p:spTree>
    <p:extLst>
      <p:ext uri="{BB962C8B-B14F-4D97-AF65-F5344CB8AC3E}">
        <p14:creationId xmlns:p14="http://schemas.microsoft.com/office/powerpoint/2010/main" val="1835936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cxnSp>
        <p:nvCxnSpPr>
          <p:cNvPr id="23" name="直接连接符 22">
            <a:extLst>
              <a:ext uri="{FF2B5EF4-FFF2-40B4-BE49-F238E27FC236}">
                <a16:creationId xmlns:a16="http://schemas.microsoft.com/office/drawing/2014/main" id="{6F7A5186-CA6E-4587-86A2-3AC82D2D2BBC}"/>
              </a:ext>
            </a:extLst>
          </p:cNvPr>
          <p:cNvCxnSpPr/>
          <p:nvPr/>
        </p:nvCxnSpPr>
        <p:spPr>
          <a:xfrm>
            <a:off x="0" y="21082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2098591"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3402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33470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7000792"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53186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83254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9790696" y="20485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11115394" y="19684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539772" y="17311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1226539" y="17311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2229378" y="21916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2651615" y="21523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2547778" y="28425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3548370" y="16444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4632960" y="16471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4543512" y="15988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5403840" y="20942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5731596" y="21793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5578556" y="25084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7143939" y="15224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9214086" y="15118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8990541" y="13876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8509391" y="21696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9744077" y="21523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520914" y="268284"/>
            <a:ext cx="201934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1197640" y="17106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8553490" y="27681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4950116" y="283134"/>
            <a:ext cx="2068391"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2567076" y="3039115"/>
            <a:ext cx="207031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9782432" y="283134"/>
            <a:ext cx="2211787"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分布式应用</a:t>
            </a:r>
          </a:p>
        </p:txBody>
      </p:sp>
      <p:sp>
        <p:nvSpPr>
          <p:cNvPr id="69" name="矩形 68">
            <a:extLst>
              <a:ext uri="{FF2B5EF4-FFF2-40B4-BE49-F238E27FC236}">
                <a16:creationId xmlns:a16="http://schemas.microsoft.com/office/drawing/2014/main" id="{F08A9DD6-3780-428E-B495-1FDB42AE3780}"/>
              </a:ext>
            </a:extLst>
          </p:cNvPr>
          <p:cNvSpPr/>
          <p:nvPr/>
        </p:nvSpPr>
        <p:spPr>
          <a:xfrm>
            <a:off x="7368585" y="3029773"/>
            <a:ext cx="2192544"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2731109" y="3562756"/>
            <a:ext cx="1438214" cy="369332"/>
          </a:xfrm>
          <a:prstGeom prst="rect">
            <a:avLst/>
          </a:prstGeom>
        </p:spPr>
        <p:txBody>
          <a:bodyPr wrap="non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4698692" y="780168"/>
            <a:ext cx="2293836"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6690063" y="3592304"/>
            <a:ext cx="3702019"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9604375" y="768744"/>
            <a:ext cx="2549125"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152141" y="768744"/>
            <a:ext cx="2823830"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7991</TotalTime>
  <Words>14339</Words>
  <Application>Microsoft Office PowerPoint</Application>
  <PresentationFormat>宽屏</PresentationFormat>
  <Paragraphs>1134</Paragraphs>
  <Slides>93</Slides>
  <Notes>93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93</vt:i4>
      </vt:variant>
    </vt:vector>
  </HeadingPairs>
  <TitlesOfParts>
    <vt:vector size="104" baseType="lpstr">
      <vt:lpstr>-apple-system</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554</cp:revision>
  <dcterms:created xsi:type="dcterms:W3CDTF">2018-03-15T15:36:21Z</dcterms:created>
  <dcterms:modified xsi:type="dcterms:W3CDTF">2021-08-04T01:09:53Z</dcterms:modified>
  <cp:contentStatus>https:/shop410307923.taobao.com;</cp:contentStatus>
</cp:coreProperties>
</file>